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52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522" r:id="rId21"/>
    <p:sldId id="271" r:id="rId22"/>
    <p:sldId id="272" r:id="rId23"/>
    <p:sldId id="273" r:id="rId24"/>
    <p:sldId id="278" r:id="rId25"/>
    <p:sldId id="274" r:id="rId26"/>
    <p:sldId id="275" r:id="rId27"/>
    <p:sldId id="524" r:id="rId28"/>
    <p:sldId id="276" r:id="rId29"/>
    <p:sldId id="277" r:id="rId30"/>
    <p:sldId id="523" r:id="rId31"/>
    <p:sldId id="279" r:id="rId32"/>
    <p:sldId id="519" r:id="rId33"/>
    <p:sldId id="52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4:16:3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1 24575,'0'18'0,"0"7"0,0 3 0,0 8 0,0 2 0,0 21 0,0-5 0,0 25 0,0-25 0,0 25 0,0-12 0,0-10 0,0 18 0,0-32 0,0 28 0,0-18 0,0-2 0,0-7 0,0-6 0,0-6 0,0-5 0,0-3 0,0-7 0,0 8 0,-4-8 0,3 3 0,-2-4 0,3 0 0,0-5 0,0 4 0,0-7 0,0 3 0,0-4 0,0 0 0,0 1 0,0-1 0,0 0 0,0 0 0,0 0 0,0 0 0,0 0 0,0 0 0,0 0 0,0 1 0,0-1 0,0 0 0,0 0 0,0 0 0,0 0 0,0 3 0,0-2 0,0 2 0,-3-6 0,2 2 0,-2-2 0,-1 0 0,4 2 0,-7-5 0,4 2 0,-4-3 0,0 0 0,1 0 0,-1 0 0,-1-4 0,1 0 0,-4-7 0,-1 3 0,-4-7 0,-4 2 0,2-8 0,-7 3 0,8-2 0,0 3 0,2 1 0,6 0 0,-3 0 0,5 4 0,-1-2 0,0 2 0,1 0 0,-1 1 0,1 3 0,0 1 0,3 0 0,-3 0 0,3-1 0,0 2 0,-2 2 0,5 3 0,1 5 0,8 7 0,4 1 0,8 4 0,8 6 0,-1-3 0,7 9 0,-1-3 0,-4 3 0,4-4 0,-10 2 0,2-7 0,-8 1 0,0-4 0,-2 0 0,-6-4 0,1-1 0,-2-4 0,-1-3 0,0-1 0,0-3 0,0 3 0,0-2 0,0 2 0,0-3 0,0 0 0,0 0 0,-1 0 0,1 0 0,0-7 0,1-2 0,0-6 0,4-6 0,6-1 0,0-4 0,9-3 0,-8 3 0,9-7 0,-6 9 0,7-9 0,-3 14 0,1-3 0,-5 6 0,2 2 0,-7 3 0,0 3 0,-2 3 0,-7-1 0,3 5 0,-4-2 0,-6 3 0,-10 0 0,3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4:33:04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24575,'0'17'0,"0"15"0,0-8 0,0 14 0,0 8 0,0-10 0,0 24 0,0-11 0,0 28 0,0-11 0,0 11 0,0-14 0,0-7 0,0 6 0,0-14 0,0 14 0,0-14 0,0 0 0,0-3 0,-5-11 0,4 4 0,-4-6 0,5-5 0,0 4 0,0-10 0,-4 4 0,3 0 0,-4-4 0,5 10 0,0-10 0,0 9 0,-4-9 0,3 5 0,-4-7 0,0 6 0,4-4 0,-8 4 0,8-5 0,-3 0 0,-1 5 0,4-4 0,-4-1 0,5-2 0,0-8 0,-5 9 0,4-9 0,-3 8 0,4-3 0,0 0 0,0 3 0,0-3 0,0 0 0,0 3 0,0-3 0,0-1 0,0 5 0,0-9 0,0 8 0,0-8 0,0 4 0,0-5 0,0 4 0,0-3 0,0 4 0,0-5 0,0-1 0,0 1 0,0 0 0,0 0 0,0 0 0,0 0 0,0-1 0,0-3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4:33:06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79 24575,'-13'8'0,"0"11"0,-1-3 0,3 9 0,-9 1 0,13-10 0,-7 8 0,13-14 0,-7 0 0,3-3 0,0-2 0,1 4 0,-5 0 0,7-1 0,-7 2 0,9-2 0,-4-3 0,3 3 0,-3-3 0,4 3 0,-3-3 0,2-5 0,-3-5 0,4-4 0,0 0 0,0 0 0,0-4 0,4 2 0,1-7 0,4 3 0,1-5 0,0 1 0,0-1 0,4 0 0,1 1 0,0-1 0,4 4 0,-8-2 0,7 7 0,-7-3 0,2 5 0,-4 4 0,0-3 0,0 7 0,0-7 0,-1 3 0,1 0 0,-1-3 0,1 7 0,-1-2 0,-3 6 0,-2 2 0,-3 4 0,0 4 0,0 2 0,0 5 0,0 5 0,0 1 0,5 6 0,1-5 0,9 4 0,-4-5 0,10 7 0,-5-1 0,6 0 0,-1 0 0,7 2 0,-5-2 0,4 1 0,1 1 0,-5-2 0,3-4 0,-5-2 0,-2-7 0,1 1 0,-5-6 0,-2 0 0,1-5 0,-4 0 0,3 0 0,-4 0 0,0 0 0,0-4 0,-4 3 0,3-7 0,-7 3 0,3-4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4:33:0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497 0 24575,'-17'4'0,"4"6"0,-5-4 0,7 11 0,-8-6 0,4 9 0,4-1 0,-7 1 0,7-5 0,-8 4 0,3-4 0,-2 4 0,7 1 0,-3-5 0,4 3 0,1-8 0,0 4 0,0-6 0,0 1 0,4 0 0,-3 0 0,3 0 0,-4 0 0,0-1 0,0 1 0,0 0 0,0 0 0,0 0 0,-5 0 0,4 0 0,-4 0 0,5 0 0,0 0 0,-4 0 0,3 0 0,-9-4 0,9 3 0,-9-2 0,9-1 0,-4 3 0,6-7 0,3 6 0,1-6 0,4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5T15:28:5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24575,'93'0'0,"-28"0"0,9 0 0,6 0 0,-2 0 0,5 0 0,3 0 0,0 0-2458,2 0 0,0 0 1,2 0-1,4 0 2290,-1 0 1,4 0 0,3 0 0,-1 0 0,-3 0-329,-10 0 0,-2 0 0,0 0 1,2 0-1,4 0 496,1 0 0,5 0 0,2 0 0,1 0 0,-1 0 0,-2 0 0,-7 0 0,0 0 0,-1 0 0,-1 0 0,-2 0 0,-2 0 0,3 0 0,-3 0 0,-1 0 0,-1 0 0,0 0-31,21 0 0,1 0 0,-3 0 0,-5 0 31,3 0 0,-5 0 0,1 0 0,-16 0 0,3 0 0,-1 0 0,-6 0-217,1 0 0,-4 0 0,-3 0 217,22 0 0,-8 0 1329,-26 0 1,-4 0-1330,48 0 4567,-6 0-4567,-54 0 4340,-4 0-4340,-35 0 1799,-2 0-1799,-8 0 139,-5 0 0,8 0 0,-3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5T15:29:0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24575,'3'0'0,"24"0"0,2 0 0,33 0 0,-31 0 0,21 0 0,-23 0 0,17 0 0,-17 0 0,-1 0 0,-14 0 0,-9 3 0,-1 2 0,-8 9 0,-7 7 0,-5 0 0,-1 5 0,-2-6 0,3 1 0,0-1 0,-3 0 0,8 0 0,-4 0 0,5-5 0,0 4 0,5-9 0,-4 9 0,8-8 0,-8 3 0,8-5 0,-3 0 0,4 0 0,0 0 0,0 0 0,0 0 0,0 0 0,0 0 0,0-1 0,0 1 0,-4-1 0,3 1 0,-2 0 0,3 0 0,0 0 0,-5 0 0,4 0 0,-3 0 0,0 0 0,3 0 0,-7 1 0,7-1 0,-3 0 0,4 0 0,0 0 0,0 0 0,0-4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6:11:5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24575,'0'24'0,"0"3"0,0 30 0,0 42-1668,0-38 1,0 4 1667,0 12 0,0-1 0,0-9 0,0-1-267,0 2 0,0 0 267,0-3 0,0 2 0,0 9 0,0 1 0,0-4 0,0-3 0,0-14 0,0-3 682,0 41-682,0-26 0,0 0 0,0-10 1608,0-15-1608,0-11 1333,0-2-1333,0-9 246,0-2-246,0-7 0,0-1 0,0-4 0,0 0 0,0 0 0,0 0 0,-2-3 0,1-11 0,-2-2 0,3-3 0,0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6:11:53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49 24575,'-10'0'0,"-8"0"0,0 0 0,0 0 0,-11 4 0,19 0 0,-15 8 0,13 0 0,-10 9 0,8 1 0,-12 6 0,8-6 0,-2 4 0,0-4 0,11 0 0,-8 2 0,9-11 0,-4 7 0,4-16 0,4 10 0,-5-12 0,7 2 0,3-11 0,7-5 0,8-4 0,5-5 0,1 3 0,6-9 0,-2 8 0,1-3 0,-1 5 0,-1-1 0,1 1 0,0 0 0,0-1 0,-5 5 0,0-3 0,-6 8 0,-2-7 0,2 6 0,-7-2 0,3 6 0,-4-1 0,-3 2 0,-1-3 0,-3 6 0,0 5 0,3 3 0,1 4 0,4 0 0,-1 1 0,1 3 0,0 6 0,1 0 0,3 5 0,2 0 0,8 1 0,2 5 0,13 17 0,0-5 0,8 16 0,-10-23 0,5 8 0,-3-4 0,4 1 0,-4 5 0,-3-12 0,-9-2 0,2-5 0,-13-6 0,6-1 0,-11-5 0,6-4 0,-7-1 0,3-3 0,-4-1 0,-3 0 0,3-3 0,-7 2 0,4-2 0,-2 0 0,-1-7 0,2-10 0,-3 4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4:16:3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24575,'24'0'0,"3"-4"0,23 8 0,30 24 0,-8-6-1253,2 11 0,3 4 1253,-18-7 0,-1-1 0,7 0 0,2 2 0,9 7 0,-3 2 0,-21-10 0,0 0 0,24 11 0,4 1 0,-10 1 0,-2 1 0,1 0 0,0-1 0,0-3 0,-2 0 0,-6 1 0,-2 0 0,4-5 0,-1 0-265,-6 1 1,-2 0 264,1-6 0,-3-1-304,22 18 304,8-1 0,-23-7 0,17 2 0,-15-4 0,-8-6 0,-3-2 1762,-15-5-1762,7-1 1219,-15-7-1219,0 0 358,-7 0-358,-4-5 0,0 3 0,-1-6 0,1 2 0,4 1 0,-3-3 0,8 7 0,1-2 0,2 3 0,8 2 0,-9-2 0,4-3 0,-5 3 0,-5-8 0,4 3 0,-12-4 0,6 0 0,-11-1 0,3-3 0,-4 0 0,0-4 0,-3-3 0,0-1 0,-8-3 0,0 0 0,-3-4 0,0 3 0,-5-7 0,0-1 0,-5-6 0,-5-5 0,3 1 0,-4-6 0,1 3 0,6-2 0,-5 4 0,11 1 0,-2 4 0,4 2 0,0 4 0,3 4 0,-1 1 0,5 4 0,-6-1 0,3 1 0,-3 0 0,0 0 0,0 0 0,-1-1 0,1-3 0,0 3 0,-1-3 0,1 4 0,0 0 0,-1-1 0,4 1 0,-2 0 0,2 3 0,0-2 0,1 2 0,-1 0 0,4-3 0,-1 9 0,5-1 0,7 6 0,1 4 0,3 1 0,2 8 0,-1-3 0,6 9 0,-9-9 0,8 9 0,-8-9 0,0 8 0,-1-8 0,-4 3 0,-1-8 0,1 2 0,0-2 0,-4 0 0,-1-1 0,-3-4 0,4 0 0,-4 1 0,4-1 0,-4 0 0,3 0 0,-3 0 0,4 0 0,-1-3 0,-2 2 0,5-2 0,-5 3 0,5 0 0,-3-3 0,1 2 0,-4-5 0,-8 2 0,-3-3 0,-10 0 0,0 0 0,-10 0 0,-2 0 0,-5 0 0,1 0 0,-7 0 0,5 0 0,-11 0 0,11 0 0,-5-5 0,7-4 0,-1-2 0,0-2 0,0 3 0,1 1 0,-1-1 0,0 1 0,6 3 0,-5-2 0,5 3 0,-1-1 0,-3-2 0,8 7 0,-8-7 0,9 7 0,-4-8 0,5 8 0,0-2 0,0 3 0,0 0 0,0 0 0,0 0 0,4 0 0,-3-4 0,4 3 0,-5-3 0,4 4 0,-2 0 0,2 0 0,-4 0 0,0 0 0,0 0 0,5 0 0,-4 0 0,8 0 0,-3 0 0,4 0 0,4-3 0,-3 2 0,7-2 0,-3 3 0,7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4:16:4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8284 2 24575,'-20'0'0,"-41"0"0,-2 0 0,-10 0-3534,-22 0 0,-9 0 3534,10 0 0,-6 0 0,-5 0-1095,13 0 0,-4 0 0,-2 0 0,-2 0 1095,10 0 0,-1-1 0,-2 1 0,-2 0 0,-1 1-270,6 1 0,-1 1 0,-2 0 0,-1 1 0,1 1 0,0 0 270,-1 2 0,-1 0 0,0 2 0,1 0 0,2-1 0,2 0-462,-2 0 1,3-1 0,1 0 0,0 1 0,-1 3 461,-5 4 0,-2 3 0,0 0 0,2 0 0,4-3 0,-3-4 0,4-4 0,1 1 0,-3 3 0,11 1 0,-1 2 0,0 1 0,-1 0 0,2-1 15,-14 2 1,-1-1 0,3-1 0,6 0-16,3-1 0,5 0 0,0 2 486,-7 6 1,-1 3 0,7-4-487,1-6 0,2-1 840,9 4 1,-2 3 0,5-4-841,0-3 0,4-2 1951,-3 5 0,3 0-1951,-9 1 0,-8 6 2881,6-6-2881,19-2 2644,10-6-2644,6 4 1546,14-3-1546,1 2 356,0-4-356,6-4 0,-1 3 0,0-2 0,-4-1 0,-2 3 0,-4-2 0,0 4 0,-5 0 0,-2-4 0,-4 3 0,-7-2 0,5 3 0,-5 1 0,12-5 0,-5 3 0,10-3 0,-4 4 0,9-1 0,-2 1 0,7-1 0,-8 0 0,8 0 0,-8 1 0,4 3 0,-11-2 0,5 2 0,-9 2 0,3 0 0,-5 1 0,1 2 0,-1-6 0,0 7 0,6-8 0,-5 7 0,5-7 0,-6 8 0,-16-3 0,17 3 0,-16-4 0,25-1 0,-3 0 0,0-3 0,8 5 0,-7-1 0,9 2 0,-5 2 0,4-2 0,-3 1 0,4 0 0,-5 0 0,-1 5 0,1-3 0,3 2 0,-3 1 0,5-4 0,-3 8 0,-1-8 0,8 3 0,-4-5 0,1 0 0,3 0 0,-3 1 0,4-2 0,-1 6 0,1-8 0,0 6 0,0-7 0,0 4 0,0 0 0,0-4 0,4 3 0,-3-6 0,0 5 0,2-5 0,-5 2 0,9-4 0,-2 0 0,4-3 0,-4 3 0,3-6 0,-3 2 0,4-3 0,0 0 0,0 0 0,0 0 0,3-6 0,1 2 0,3-14 0,0 4 0,0-15 0,0 6 0,0-8 0,4-1 0,-3 5 0,7-9 0,-2 3 0,3 1 0,0 1 0,-1 9 0,0 2 0,0 4 0,0 0 0,-1 4 0,1 1 0,-1 4 0,0-4 0,1 3 0,-1-3 0,0-1 0,1 4 0,-4-7 0,2 7 0,-2-3 0,0 4 0,-1 0 0,-3 6 0,-3 5 0,2 12 0,-7 11 0,7 5 0,-7 1 0,7 3 0,-7-4 0,7 6 0,-3 0 0,4-6 0,0 4 0,0-8 0,0 3 0,0-6 0,0 1 0,0 0 0,0 0 0,0-5 0,0 0 0,0-1 0,0-7 0,-4 6 0,3-7 0,-2 0 0,3-1 0,0-4 0,-4 0 0,4 0 0,-4 0 0,1 0 0,2 1 0,-2-1 0,0 0 0,2 0 0,-2 0 0,0 0 0,2 4 0,-2-3 0,3 3 0,-4 0 0,3-3 0,-2 7 0,-1-7 0,4 7 0,-4-7 0,1 3 0,2-4 0,-5 0 0,5 0 0,-5-3 0,5 2 0,-2-11 0,3 0 0,0-10 0,7 3 0,-1-8 0,13 6 0,-5-3 0,6 2 0,0 5 0,-3-5 0,8 6 0,-8-3 0,8 0 0,-4 2 0,0-2 0,4 4 0,-8 3 0,3-2 0,1 2 0,-5 0 0,5-2 0,-1 6 0,-3-6 0,3 3 0,-4-1 0,0-2 0,-1 6 0,1-6 0,0 3 0,-1-1 0,1-2 0,0 6 0,0-6 0,4 6 0,1-2 0,1-1 0,2-1 0,-2 1 0,4-4 0,-5 7 0,-1-6 0,-4 2 0,0-3 0,-4 4 0,-1-3 0,-4 3 0,0 0 0,0-2 0,0 5 0,-3-6 0,2 7 0,-5-7 0,-4 7 0,2-3 0,-5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4:16:44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3150 0 24575,'-40'0'0,"-5"0"0,-36 22 0,31-9 0,-3 4-1050,-9 13 0,-1 1 1050,5-9 0,1 0 0,-9 14 0,1 0 0,7-10 0,0 1-629,-5 13 1,-2 2 628,-8-4 0,1-1 0,11 5 0,0-1 0,-7-5 0,2 1 0,8 7 0,2 1 0,-6-5 0,-1 0 0,3 4 0,0 2 0,0-4 0,0 0 0,-3 0 0,1 0 0,5 1 0,0-1 0,-5-3 0,-1-1 0,6 4 0,0-1 0,0-9 0,1-1 222,5 5 0,2-1-222,-28 3 0,4 6 0,6-15 0,6 3 0,-4-4 0,20-4 977,1-5-977,12-4 1547,1 2-1547,5-8 389,4 3-389,2-4 0,4 0 0,0 0 0,4 0 0,1-1 0,4-3 0,0-1 0,0-3 0,-1 3 0,1-2 0,0 2 0,1 0 0,-1-2 0,0 2 0,3 0 0,-2-2 0,5-4 0,-2-10 0,7-7 0,5-6 0,1-5 0,6 4 0,-6-5 0,7 1 0,-7 4 0,3-4 0,-1 5 0,-3 4 0,4 2 0,-6 4 0,1 0 0,0 0 0,0 4 0,-1 1 0,-3 4 0,2 0 0,-5 0 0,2 0 0,-3 6 0,0 11 0,0 7 0,-4 14 0,-1-4 0,-5 10 0,1-5 0,0 6 0,-1-1 0,5 1 0,-3-6 0,3-1 0,-4-5 0,1 0 0,-1-5 0,1-1 0,0-4 0,4-4 0,-3 3 0,3-7 0,-1 3 0,2-4 0,0 0 0,2 0 0,-2 0 0,9-3 0,2-5 0,22-4 0,-1-8 0,27-8 0,-3-6 0,20-7 0,10-1-891,9 4 891,-39 15 0,2 1 0,0 1 0,0 2 0,5 2 0,0-1 0,-5-2 0,0 2 0,5 6 0,-3 1-160,23-12 160,14 15 0,-25-3 0,5 4 0,-13 0 0,-11-4 0,-22 2 0,-3-2 884,-13 4-884,-1 0 167,-4 0-167,-3-3 0,-4-1 0,-8 0 0,4 2 0,-3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4:16:47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24575,'3'-4'0,"9"1"0,1 3 0,17 0 0,-2 0 0,9 0 0,15 26 0,12 9 0,-26-7 0,3 4-689,11 4 0,1 0 689,-7 0 0,2 0 0,14 10 0,1 0 0,-10-1 0,0 1 0,7 4 0,1 0 0,-4-4 0,-2 0 0,-3-2 0,0 0 0,4-1 0,-2-2 0,17 17-256,-23-25 0,-2-3 256,13 10 0,17 2 0,-6 4 0,-11-18 0,1 9 0,-15-16 0,4 8 1340,-10-9-1340,6 9 550,-7-9-550,1 4 0,-6-1 0,4-3 0,-9 2 0,8-3 0,-4-1 0,6 1 0,0-1 0,-1 1 0,2 5 0,-1-4 0,1 4 0,-1-5 0,-1-1 0,2 6 0,-6-8 0,-1 6 0,0-8 0,-5 0 0,-1-1 0,-1-5 0,-8 0 0,3 0 0,-8 0 0,3 0 0,-7-1 0,7 1 0,-7-4 0,3 2 0,-4-5 0,0 5 0,0-2 0,0 0 0,0 2 0,0-2 0,0 0 0,-3 2 0,2-5 0,-2 5 0,3-5 0,-3 6 0,2-7 0,-2 7 0,4-7 0,-5 7 0,4-7 0,-6-3 0,-6-10 0,-1-7 0,-11-11 0,-2-3 0,3-4 0,-8-1 0,14 1 0,-7 6 0,11 0 0,-6 1 0,11 8 0,-7-7 0,7 13 0,-3-8 0,4 8 0,-4-3 0,3 4 0,-6 1 0,3-1 0,-4 4 0,0-3 0,1 7 0,-1-7 0,1 7 0,3-3 0,-3 3 0,3 1 0,-3 0 0,1 4 0,2 2 0,1 9 0,7 8 0,0 5 0,9 5 0,1 5 0,0 2 0,4 4 0,-8 1 0,4 0 0,-5-1 0,0 1 0,1 0 0,-1-6 0,0-1 0,-1-5 0,1 0 0,-1-5 0,-3-1 0,2-4 0,-6 0 0,6 0 0,-6-5 0,6 4 0,-3-7 0,0 7 0,2-7 0,-1 7 0,-1-7 0,2 3 0,-5 0 0,2-3 0,0 3 0,-2-4 0,2 0 0,-3 0 0,0 0 0,0 0 0,-3-3 0,-9-1 0,-10-3 0,-11 0 0,-5-5 0,-5-5 0,-9-6 0,-1-5 0,-11 4 0,11-2 0,-4 3 0,6-5 0,0 5 0,6 2 0,2 4 0,10 1 0,7 0 0,1 1 0,8 0 0,0 3 0,2-2 0,3 2 0,0 1 0,1-3 0,0 6 0,3-2 0,-3 0 0,4 2 0,-4-6 0,3 3 0,-4 0 0,1-3 0,3 6 0,-7-6 0,7 3 0,-3 0 0,0-3 0,3 6 0,-3-6 0,4 7 0,-1-4 0,1 1 0,0 2 0,0-2 0,0 3 0,0 0 0,0 0 0,3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5T15:18:56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4289 24575,'-5'-2'0,"1"-34"0,4-37 0,0 16 0,0-6-2077,1-18 1,-2-4 2076,-3-5 0,0-3-941,4 21 1,3-3 0,1 0 940,2-9 0,2-1 0,1-2-570,1-9 0,1-2 0,4 0 570,1 20 0,3-1 0,1 2 0,-3 3 0,0-6 0,-2 4 0,3-1-638,9-13 0,4-2 0,1 8 638,3 2 0,3 3 0,-4 5 0,2-3 0,1 3 0,-3 13 0,0 2 0,1 2 125,19-29 1,1 7-126,-14 28 0,-1 4 898,4-8 1,-2 4-899,21-10 0,2-12 0,-29 33 0,0 1 0,11-8 3158,22-15-3158,-23 16 0,14-8 2924,-8 8-2924,-6-5 0,5 11 0,-5-11 1661,6 11-1661,6-5 0,-4 0 714,3 4-714,-5-4 93,-7 7-93,6-6 0,-7 4 0,9-10 0,-2 10 0,-7 2 0,5 1 0,-14 13 0,7-6 0,-9 13 0,15 6 0,-17 6 0,9 5 0,-20 0 0,-5 0 0,4 0 0,-8 0 0,7 0 0,-7 0 0,3 4 0,-5 1 0,0 9 0,0-4 0,1 4 0,-1-4 0,1 4 0,-1-4 0,0 4 0,0-5 0,0 0 0,1 0 0,-1 0 0,0 0 0,0 0 0,0 1 0,0-1 0,0 0 0,-4 0 0,3 0 0,-3 0 0,0-1 0,-1 1 0,-4-1 0,-9 1 0,7-4 0,-7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5T15:18:59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147 403 24575,'0'-20'0,"0"-2"0,0-5 0,0-5 0,0-2 0,0-1 0,0-5 0,0 7 0,0 0 0,0 0 0,0 5 0,0 2 0,0 11 0,0 1 0,0 5 0,0 7 0,0 8 0,0 15 0,5 6 0,1 6 0,1 0 0,-3 0 0,-4 7 0,0 1 0,0 1 0,0 4 0,0-5 0,0 1 0,0 4 0,0-11 0,0 5 0,0-13 0,0 5 0,0-11 0,0 5 0,0-11 0,0 4 0,-4-4 0,3 0 0,-8 4 0,3-3 0,0-1 0,-3 4 0,4-4 0,-6 5 0,1 0 0,0 0 0,0 0 0,0 1 0,-1-1 0,6-5 0,-4 4 0,3-4 0,-4 0 0,1-1 0,4 0 0,-4-4 0,8 4 0,-3-5 0,0 0 0,3 1 0,-3-13 0,4 5 0,0-10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5T15:19:01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2366 24575,'0'-55'0,"0"9"0,19-20 0,6-8-2150,-10 18 0,4-2 2150,10-10 0,6-7 0,-5 7 0,-11 7 0,1 0 0,8-4 0,5-5 0,-4 3 0,-5 0 0,1 1 0,3 5 0,5-4 0,-2 2 0,4-15 0,0 2 0,3 1 0,-1 7 281,7-12-281,-14 24 0,-1 3 736,4 3-736,-4 6 0,0 0 0,10-8 0,0 2 2150,2 13-2150,-9 2 911,0-2-911,0 8 222,-15 7-222,15 1 0,-5 4 0,1 0 0,3-3 0,-3 3 0,5-1 0,-6-2 0,4 8 0,-9-3 0,4 5 0,-11 0 0,-1 0 0,-5 5 0,-4-2 0,-1 2 0,-11 0 0,-4 2 0,-14 3 0,-9 0 0,-7 0 0,-8 0 0,-6 0 0,5 0 0,-6 0 0,14 0 0,8 0 0,8 0 0,11-4 0,1-2 0,9-3 0,1 0 0,4 0 0,0-1 0,8 5 0,9 1 0,33 4 0,-5 0 0,27 0 0,3 0 0,3 6 0,-1 1 0,3 7 0,-21-1 0,15 0 0,-17 0 0,-8-1 0,-15-6 0,-8 3 0,-11-7 0,-1 6 0,-9-3 0,-1 4 0,-4 5 0,0 7 0,-10 6 0,-2 6 0,-11 7 0,1-5 0,-2 11 0,0-4 0,1-1 0,5-1 0,-3-7 0,9-6 0,-3-1 0,9-11 0,-3-1 0,8-5 0,-3-15 0,4 7 0,0-12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5T15:19:0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888 2632 24575,'0'-46'0,"0"16"0,0-18 0,0-6 0,0-36-908,0 37 0,0-2 908,0-4 0,0 3 0,0-24 207,0-9-207,0 21 0,0-16 0,0 8 390,0 10-390,0 3 0,0 19 0,0-17 915,0 10-915,0-7 304,0 2-304,-6 8 0,-1-8 0,-16 12 0,3-11 0,-16 11 0,11 2 0,-11-1 0,12 9 0,-4-1 0,5 2 0,2 6 0,-1-5 0,2 10 0,-2-9 0,1 9 0,-1-10 0,6 10 0,-5-9 0,5 9 0,-6-10 0,6 5 0,-5-6 0,5 5 0,-5 2 0,0 0 0,-6 4 0,9-4 0,-6 9 0,8-2 0,1 8 0,-4-8 0,8 9 0,1-5 0,1 1 0,8 4 0,-8-9 0,8 8 0,-3-3 0,0 5 0,2-5 0,-6 4 0,3-4 0,-4 5 0,0 0 0,0 0 0,4-1 0,-3 1 0,3 4 0,-5-3 0,1 3 0,0-5 0,0 1 0,0 0 0,0 0 0,0 1 0,4-1 0,-3 4 0,7-3 0,-7 7 0,4-3 0,-5 4 0,1 0 0,-1 0 0,0 0 0,4 7 0,2 10 0,3 9 0,0 7 0,5 7 0,1-6 0,6 13 0,-6-13 0,4 6 0,-8-7 0,7 0 0,-7-6 0,3-1 0,-5-6 0,0-4 0,0 2 0,0-7 0,0 3 0,0-5 0,0 0 0,0-8 0,0-7 0,0-15 0,5-13 0,-4-1 0,10-11 0,-10 4 0,10-6 0,-10 0 0,5-1 0,-6 8 0,0 1 0,0 7 0,0 5 0,0 2 0,0 11 0,0-4 0,0 9 0,0-4 0,3 9 0,2 1 0,4 0 0,0 3 0,0-3 0,0-1 0,5 4 0,-3-3 0,7 0 0,-2 3 0,-1-8 0,4 8 0,-4-3 0,0 4 0,4 0 0,-4 0 0,0 0 0,4 0 0,-9 0 0,4 0 0,-4 0 0,-1 0 0,0 0 0,0 4 0,0 1 0,-4 4 0,-2-1 0,2-3 0,-4 3 0,3-3 0,0 0 0,-3 3 0,3-3 0,-4 3 0,0 1 0,0 0 0,0-4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0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customXml" Target="../ink/ink7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customXml" Target="../ink/ink11.xml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6.xml"/><Relationship Id="rId5" Type="http://schemas.openxmlformats.org/officeDocument/2006/relationships/image" Target="../media/image210.png"/><Relationship Id="rId4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EA5F-091E-B949-8F27-A431C7D8CF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Exception  handlining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B9446-1961-FB4B-915F-753E657A09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Simeon </a:t>
            </a:r>
            <a:r>
              <a:rPr lang="en-US" dirty="0" err="1"/>
              <a:t>Angelov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6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08CC-7587-A141-9878-78D1231C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Try-catch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2D8F6-DB74-7C4E-925F-1E1E629CA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way to handle/deal with exceptions (checked and unchecked)</a:t>
            </a:r>
          </a:p>
          <a:p>
            <a:r>
              <a:rPr lang="en-US" dirty="0"/>
              <a:t>A method catches the exception</a:t>
            </a:r>
          </a:p>
          <a:p>
            <a:r>
              <a:rPr lang="en-US" dirty="0"/>
              <a:t>Syntax</a:t>
            </a:r>
          </a:p>
          <a:p>
            <a:pPr lvl="1"/>
            <a:r>
              <a:rPr lang="en-GB" dirty="0"/>
              <a:t>try { </a:t>
            </a:r>
          </a:p>
          <a:p>
            <a:pPr marL="987552" lvl="2" indent="0">
              <a:buNone/>
            </a:pPr>
            <a:r>
              <a:rPr lang="en-GB" dirty="0"/>
              <a:t>	// Protected code </a:t>
            </a:r>
          </a:p>
          <a:p>
            <a:pPr marL="987552" lvl="2" indent="0">
              <a:buNone/>
            </a:pPr>
            <a:r>
              <a:rPr lang="en-GB" dirty="0"/>
              <a:t>} catch (</a:t>
            </a:r>
            <a:r>
              <a:rPr lang="en-GB" dirty="0" err="1"/>
              <a:t>ExceptionName</a:t>
            </a:r>
            <a:r>
              <a:rPr lang="en-GB" dirty="0"/>
              <a:t> e1) { </a:t>
            </a:r>
          </a:p>
          <a:p>
            <a:pPr marL="987552" lvl="2" indent="0">
              <a:buNone/>
            </a:pPr>
            <a:r>
              <a:rPr lang="en-GB" dirty="0"/>
              <a:t>	// Catch block </a:t>
            </a:r>
          </a:p>
          <a:p>
            <a:pPr marL="987552" lvl="2" indent="0">
              <a:buNone/>
            </a:pPr>
            <a:r>
              <a:rPr lang="en-GB" dirty="0"/>
              <a:t>} 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17BF59C-2EB0-FA44-8868-AEC892D9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338" y="4353085"/>
            <a:ext cx="5041900" cy="200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8E499-22F1-4F42-83CB-38AA90F51A21}"/>
              </a:ext>
            </a:extLst>
          </p:cNvPr>
          <p:cNvSpPr txBox="1"/>
          <p:nvPr/>
        </p:nvSpPr>
        <p:spPr>
          <a:xfrm>
            <a:off x="304800" y="4254500"/>
            <a:ext cx="147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Curly brackets are required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2A0FA-CD11-D649-B333-9DEEF8A47051}"/>
              </a:ext>
            </a:extLst>
          </p:cNvPr>
          <p:cNvSpPr txBox="1"/>
          <p:nvPr/>
        </p:nvSpPr>
        <p:spPr>
          <a:xfrm>
            <a:off x="3111500" y="4353084"/>
            <a:ext cx="24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type of the exception we want to catch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564A1F-4076-9F4C-BE43-6F22F1330F92}"/>
              </a:ext>
            </a:extLst>
          </p:cNvPr>
          <p:cNvGrpSpPr/>
          <p:nvPr/>
        </p:nvGrpSpPr>
        <p:grpSpPr>
          <a:xfrm>
            <a:off x="930620" y="2802460"/>
            <a:ext cx="948960" cy="1593720"/>
            <a:chOff x="1019300" y="2601580"/>
            <a:chExt cx="948960" cy="159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5479B9-B456-624D-A1DF-7D10EF30DA6A}"/>
                    </a:ext>
                  </a:extLst>
                </p14:cNvPr>
                <p14:cNvContentPartPr/>
                <p14:nvPr/>
              </p14:nvContentPartPr>
              <p14:xfrm>
                <a:off x="1019300" y="2650900"/>
                <a:ext cx="930600" cy="1544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5479B9-B456-624D-A1DF-7D10EF30DA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0300" y="2641900"/>
                  <a:ext cx="948240" cy="15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0ED1AB-6DD5-304E-BF82-2D688416859B}"/>
                    </a:ext>
                  </a:extLst>
                </p14:cNvPr>
                <p14:cNvContentPartPr/>
                <p14:nvPr/>
              </p14:nvContentPartPr>
              <p14:xfrm>
                <a:off x="1907060" y="2601580"/>
                <a:ext cx="61200" cy="37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70ED1AB-6DD5-304E-BF82-2D68841685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98060" y="2592580"/>
                  <a:ext cx="78840" cy="39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2FA73AF-D7BB-8048-9B7E-D45833A0ADDA}"/>
                  </a:ext>
                </a:extLst>
              </p14:cNvPr>
              <p14:cNvContentPartPr/>
              <p14:nvPr/>
            </p14:nvContentPartPr>
            <p14:xfrm>
              <a:off x="1243580" y="3544060"/>
              <a:ext cx="618120" cy="85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2FA73AF-D7BB-8048-9B7E-D45833A0AD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4940" y="3535060"/>
                <a:ext cx="63576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620A1E-3D8E-BE4B-A1BF-CCCBC489B3AB}"/>
                  </a:ext>
                </a:extLst>
              </p14:cNvPr>
              <p14:cNvContentPartPr/>
              <p14:nvPr/>
            </p14:nvContentPartPr>
            <p14:xfrm>
              <a:off x="4325540" y="3453340"/>
              <a:ext cx="319680" cy="947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620A1E-3D8E-BE4B-A1BF-CCCBC489B3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6900" y="3444700"/>
                <a:ext cx="337320" cy="9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99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BCCC-CCF7-F64C-B280-283D2642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Try-catch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E572-D53C-AB4B-A443-9C130BA3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755914"/>
            <a:ext cx="9601200" cy="4201297"/>
          </a:xfrm>
        </p:spPr>
        <p:txBody>
          <a:bodyPr>
            <a:normAutofit/>
          </a:bodyPr>
          <a:lstStyle/>
          <a:p>
            <a:r>
              <a:rPr lang="en-US" dirty="0"/>
              <a:t>Multiple try-catch block – catching multiple exception in the block</a:t>
            </a:r>
          </a:p>
          <a:p>
            <a:r>
              <a:rPr lang="en-US" dirty="0"/>
              <a:t>Syntax: </a:t>
            </a:r>
          </a:p>
          <a:p>
            <a:pPr marL="0" indent="0">
              <a:buNone/>
            </a:pPr>
            <a:r>
              <a:rPr lang="en-GB" dirty="0"/>
              <a:t>	try { </a:t>
            </a:r>
          </a:p>
          <a:p>
            <a:pPr marL="0" indent="0">
              <a:buNone/>
            </a:pPr>
            <a:r>
              <a:rPr lang="en-GB" dirty="0"/>
              <a:t>		// Protected code</a:t>
            </a:r>
          </a:p>
          <a:p>
            <a:pPr marL="0" indent="0">
              <a:buNone/>
            </a:pPr>
            <a:r>
              <a:rPr lang="en-GB" dirty="0"/>
              <a:t>	 } catch (ExceptionType1 e1) { </a:t>
            </a:r>
          </a:p>
          <a:p>
            <a:pPr marL="0" indent="0">
              <a:buNone/>
            </a:pPr>
            <a:r>
              <a:rPr lang="en-GB" dirty="0"/>
              <a:t>		// Catch block </a:t>
            </a:r>
          </a:p>
          <a:p>
            <a:pPr marL="0" indent="0">
              <a:buNone/>
            </a:pPr>
            <a:r>
              <a:rPr lang="en-GB" dirty="0"/>
              <a:t>	} catch (ExceptionType2 e2) { </a:t>
            </a:r>
          </a:p>
          <a:p>
            <a:pPr marL="0" indent="0">
              <a:buNone/>
            </a:pPr>
            <a:r>
              <a:rPr lang="en-GB" dirty="0"/>
              <a:t>		// Catch block </a:t>
            </a:r>
          </a:p>
          <a:p>
            <a:pPr marL="0" indent="0">
              <a:buNone/>
            </a:pPr>
            <a:r>
              <a:rPr lang="en-GB" dirty="0"/>
              <a:t>	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C2C7A-2343-2540-9A04-3A00B516F6C1}"/>
              </a:ext>
            </a:extLst>
          </p:cNvPr>
          <p:cNvSpPr txBox="1"/>
          <p:nvPr/>
        </p:nvSpPr>
        <p:spPr>
          <a:xfrm>
            <a:off x="6096000" y="3051313"/>
            <a:ext cx="5656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an exception occurs in the protected code, </a:t>
            </a:r>
          </a:p>
          <a:p>
            <a:r>
              <a:rPr lang="en-GB" dirty="0"/>
              <a:t>the exception is thrown to the first catch block in the list </a:t>
            </a:r>
          </a:p>
          <a:p>
            <a:r>
              <a:rPr lang="en-GB" dirty="0"/>
              <a:t>- ExceptionType1 in out case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6AC39-0B43-CF4C-B8BF-2005D80CE149}"/>
              </a:ext>
            </a:extLst>
          </p:cNvPr>
          <p:cNvSpPr txBox="1"/>
          <p:nvPr/>
        </p:nvSpPr>
        <p:spPr>
          <a:xfrm>
            <a:off x="6096000" y="4320857"/>
            <a:ext cx="501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data type of the exception thrown matches ExceptionType1, it gets caught there. If not, the exception passes down to the second catch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2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ABBD-C954-F245-A39B-347DBCFA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Try-catch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E35E-2D22-574F-B381-0DA1CF20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ExceptionType2 should be a parent class or ExceptionType1 or another exception type 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094E369-637A-ED41-9A2D-66E4C4F5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312641"/>
            <a:ext cx="7220465" cy="22098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553B3B9-46AC-C040-A873-B945A214585F}"/>
              </a:ext>
            </a:extLst>
          </p:cNvPr>
          <p:cNvGraphicFramePr>
            <a:graphicFrameLocks noGrp="1"/>
          </p:cNvGraphicFramePr>
          <p:nvPr/>
        </p:nvGraphicFramePr>
        <p:xfrm>
          <a:off x="8890000" y="3058160"/>
          <a:ext cx="29848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843">
                  <a:extLst>
                    <a:ext uri="{9D8B030D-6E8A-4147-A177-3AD203B41FA5}">
                      <a16:colId xmlns:a16="http://schemas.microsoft.com/office/drawing/2014/main" val="3979197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IOException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526194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9E0342-ADF8-FF49-9F8A-E59C823324A3}"/>
              </a:ext>
            </a:extLst>
          </p:cNvPr>
          <p:cNvGraphicFramePr>
            <a:graphicFrameLocks noGrp="1"/>
          </p:cNvGraphicFramePr>
          <p:nvPr/>
        </p:nvGraphicFramePr>
        <p:xfrm>
          <a:off x="8890000" y="4201160"/>
          <a:ext cx="29848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843">
                  <a:extLst>
                    <a:ext uri="{9D8B030D-6E8A-4147-A177-3AD203B41FA5}">
                      <a16:colId xmlns:a16="http://schemas.microsoft.com/office/drawing/2014/main" val="3588330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FileNotFoundException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83576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CCA018F-53F2-7741-B84E-1A2735CF1CC5}"/>
              </a:ext>
            </a:extLst>
          </p:cNvPr>
          <p:cNvGrpSpPr/>
          <p:nvPr/>
        </p:nvGrpSpPr>
        <p:grpSpPr>
          <a:xfrm>
            <a:off x="10188214" y="3460252"/>
            <a:ext cx="392040" cy="712440"/>
            <a:chOff x="10188214" y="3460252"/>
            <a:chExt cx="39204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5E4158-AAEB-4747-B179-8E8413F82376}"/>
                    </a:ext>
                  </a:extLst>
                </p14:cNvPr>
                <p14:cNvContentPartPr/>
                <p14:nvPr/>
              </p14:nvContentPartPr>
              <p14:xfrm>
                <a:off x="10352374" y="3477892"/>
                <a:ext cx="26280" cy="69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5E4158-AAEB-4747-B179-8E8413F823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43734" y="3469252"/>
                  <a:ext cx="4392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8CF7423-206A-EA44-9B1F-2AA1081745CD}"/>
                    </a:ext>
                  </a:extLst>
                </p14:cNvPr>
                <p14:cNvContentPartPr/>
                <p14:nvPr/>
              </p14:nvContentPartPr>
              <p14:xfrm>
                <a:off x="10330774" y="3460252"/>
                <a:ext cx="249480" cy="25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8CF7423-206A-EA44-9B1F-2AA1081745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22134" y="3451612"/>
                  <a:ext cx="267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6E0DA3-E6DF-AB43-A876-432F33CCB457}"/>
                    </a:ext>
                  </a:extLst>
                </p14:cNvPr>
                <p14:cNvContentPartPr/>
                <p14:nvPr/>
              </p14:nvContentPartPr>
              <p14:xfrm>
                <a:off x="10188214" y="3531532"/>
                <a:ext cx="179280" cy="16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6E0DA3-E6DF-AB43-A876-432F33CCB4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79214" y="3522532"/>
                  <a:ext cx="196920" cy="18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304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502D-E7CD-AE41-8DE2-92246211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2159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Try-catch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7B21C-2B7A-7441-8A83-3729CB0AC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937206"/>
            <a:ext cx="4495800" cy="4241800"/>
          </a:xfrm>
        </p:spPr>
        <p:txBody>
          <a:bodyPr>
            <a:normAutofit/>
          </a:bodyPr>
          <a:lstStyle/>
          <a:p>
            <a:r>
              <a:rPr lang="en-US" dirty="0"/>
              <a:t>In try-catch block finally key word could be used </a:t>
            </a:r>
          </a:p>
          <a:p>
            <a:r>
              <a:rPr lang="en-US" dirty="0"/>
              <a:t>This is the block will be executed at all time – doesn’t matter if exception occurs or not</a:t>
            </a:r>
          </a:p>
          <a:p>
            <a:r>
              <a:rPr lang="en-US" dirty="0"/>
              <a:t>Used when e.g. we want to close opened resources (connection to BD or file closure and </a:t>
            </a:r>
            <a:r>
              <a:rPr lang="en-US" dirty="0" err="1"/>
              <a:t>etc</a:t>
            </a:r>
            <a:r>
              <a:rPr lang="en-US" dirty="0"/>
              <a:t> .. 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DDD336F-999E-ED42-9654-AC526F2E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235" y="937206"/>
            <a:ext cx="6284728" cy="5247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8D2FE3-595B-8446-BB5C-37FB7FEF92E3}"/>
              </a:ext>
            </a:extLst>
          </p:cNvPr>
          <p:cNvSpPr txBox="1"/>
          <p:nvPr/>
        </p:nvSpPr>
        <p:spPr>
          <a:xfrm>
            <a:off x="1346200" y="5179006"/>
            <a:ext cx="3282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is: </a:t>
            </a:r>
            <a:br>
              <a:rPr lang="en-US" dirty="0"/>
            </a:br>
            <a:r>
              <a:rPr lang="en-US" dirty="0"/>
              <a:t>The specified file is not present at the given path</a:t>
            </a:r>
          </a:p>
          <a:p>
            <a:r>
              <a:rPr lang="en-US" dirty="0"/>
              <a:t>I am in </a:t>
            </a:r>
            <a:r>
              <a:rPr lang="en-US" dirty="0" err="1"/>
              <a:t>finnaly</a:t>
            </a:r>
            <a:r>
              <a:rPr lang="en-US" dirty="0"/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69388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3CE1-9A6D-834B-AD64-4E78F639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Try-catch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6AC33-B885-4C40-A816-15B1ACE04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exception types handlining  - from java 7</a:t>
            </a:r>
          </a:p>
          <a:p>
            <a:r>
              <a:rPr lang="en-US" dirty="0"/>
              <a:t>E.g. </a:t>
            </a:r>
          </a:p>
          <a:p>
            <a:pPr marL="530352" lvl="1" indent="0">
              <a:buNone/>
            </a:pPr>
            <a:r>
              <a:rPr lang="en-GB" dirty="0"/>
              <a:t>catch (</a:t>
            </a:r>
            <a:r>
              <a:rPr lang="en-GB" dirty="0" err="1"/>
              <a:t>IOException|IllegalArgumentException</a:t>
            </a:r>
            <a:r>
              <a:rPr lang="en-GB" dirty="0"/>
              <a:t> ex) { </a:t>
            </a:r>
          </a:p>
          <a:p>
            <a:pPr marL="530352" lvl="1" indent="0">
              <a:buNone/>
            </a:pPr>
            <a:r>
              <a:rPr lang="en-GB" dirty="0"/>
              <a:t>	</a:t>
            </a:r>
            <a:r>
              <a:rPr lang="en-GB" dirty="0" err="1"/>
              <a:t>System.err.println</a:t>
            </a:r>
            <a:r>
              <a:rPr lang="en-GB" dirty="0"/>
              <a:t>(ex); </a:t>
            </a:r>
          </a:p>
          <a:p>
            <a:pPr marL="530352" lvl="1" indent="0">
              <a:buNone/>
            </a:pPr>
            <a:r>
              <a:rPr lang="en-GB" dirty="0"/>
              <a:t>	throw ex;</a:t>
            </a:r>
          </a:p>
          <a:p>
            <a:pPr marL="530352" lvl="1" indent="0">
              <a:buNone/>
            </a:pPr>
            <a:r>
              <a:rPr lang="en-GB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0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0CB8-52C5-C743-9ED0-726C6455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Try-catch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E485-09B1-CE43-AD50-54A68ACBA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Compilation error on catching already caught exception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484CCA-7758-1146-9908-4EC7B9FB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62" y="3158352"/>
            <a:ext cx="6375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7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FE05-F575-A14A-9FE6-F244F9C7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Try-catch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06B0-9522-9649-848F-BC60F21B1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multi catch no hierarchy based exceptions (one to be a sub class of another) should be handled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8502F-62A0-0042-8D24-373D5035E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17" y="3225800"/>
            <a:ext cx="864149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5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394E-B352-7342-AABC-AB509407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Try-catch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4DCB-4574-DB46-A4C4-92ED04A2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– first declare catch then finally – not 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FA965-B9BA-B24D-B87A-99FCF11D94D3}"/>
              </a:ext>
            </a:extLst>
          </p:cNvPr>
          <p:cNvSpPr txBox="1"/>
          <p:nvPr/>
        </p:nvSpPr>
        <p:spPr>
          <a:xfrm>
            <a:off x="838200" y="1854200"/>
            <a:ext cx="294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{</a:t>
            </a:r>
            <a:br>
              <a:rPr lang="en-US" dirty="0"/>
            </a:br>
            <a:r>
              <a:rPr lang="en-US" dirty="0"/>
              <a:t>   // some code</a:t>
            </a:r>
          </a:p>
          <a:p>
            <a:r>
              <a:rPr lang="en-US" dirty="0"/>
              <a:t>} finally  {</a:t>
            </a:r>
            <a:br>
              <a:rPr lang="en-US" dirty="0"/>
            </a:br>
            <a:r>
              <a:rPr lang="en-US" dirty="0"/>
              <a:t>} catch (Exception e) {</a:t>
            </a:r>
            <a:br>
              <a:rPr lang="en-US" dirty="0"/>
            </a:br>
            <a:r>
              <a:rPr lang="en-US" dirty="0"/>
              <a:t>} 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9B2927-37E7-E644-B3FE-695DFAF19DAF}"/>
              </a:ext>
            </a:extLst>
          </p:cNvPr>
          <p:cNvGrpSpPr/>
          <p:nvPr/>
        </p:nvGrpSpPr>
        <p:grpSpPr>
          <a:xfrm>
            <a:off x="2915420" y="2372980"/>
            <a:ext cx="1870560" cy="195120"/>
            <a:chOff x="2915420" y="2372980"/>
            <a:chExt cx="187056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6884FB-811C-E64F-89C0-920E43310F39}"/>
                    </a:ext>
                  </a:extLst>
                </p14:cNvPr>
                <p14:cNvContentPartPr/>
                <p14:nvPr/>
              </p14:nvContentPartPr>
              <p14:xfrm>
                <a:off x="2915420" y="2401420"/>
                <a:ext cx="18705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6884FB-811C-E64F-89C0-920E43310F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06780" y="2392420"/>
                  <a:ext cx="188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910198-11DF-8A49-8E48-9F56E8648B84}"/>
                    </a:ext>
                  </a:extLst>
                </p14:cNvPr>
                <p14:cNvContentPartPr/>
                <p14:nvPr/>
              </p14:nvContentPartPr>
              <p14:xfrm>
                <a:off x="4646660" y="2372980"/>
                <a:ext cx="129600" cy="19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910198-11DF-8A49-8E48-9F56E8648B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7660" y="2364340"/>
                  <a:ext cx="147240" cy="212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ADF317-CF61-9047-8D38-0BCC43E15066}"/>
              </a:ext>
            </a:extLst>
          </p:cNvPr>
          <p:cNvSpPr txBox="1"/>
          <p:nvPr/>
        </p:nvSpPr>
        <p:spPr>
          <a:xfrm>
            <a:off x="4785980" y="1993900"/>
            <a:ext cx="31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Compilation error – finally is first </a:t>
            </a:r>
          </a:p>
        </p:txBody>
      </p:sp>
    </p:spTree>
    <p:extLst>
      <p:ext uri="{BB962C8B-B14F-4D97-AF65-F5344CB8AC3E}">
        <p14:creationId xmlns:p14="http://schemas.microsoft.com/office/powerpoint/2010/main" val="142608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942A-2D77-BC4C-9F69-4AF03D67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exception handling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5397D-DEBA-7844-B24C-78E639005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642"/>
            <a:ext cx="9601200" cy="4236308"/>
          </a:xfrm>
        </p:spPr>
        <p:txBody>
          <a:bodyPr/>
          <a:lstStyle/>
          <a:p>
            <a:r>
              <a:rPr lang="en-US" b="1" dirty="0"/>
              <a:t>throws</a:t>
            </a:r>
            <a:r>
              <a:rPr lang="en-US" dirty="0"/>
              <a:t> key word</a:t>
            </a:r>
          </a:p>
          <a:p>
            <a:pPr lvl="1"/>
            <a:r>
              <a:rPr lang="en-US" dirty="0"/>
              <a:t>Indicate when a method could throw a particular exception </a:t>
            </a:r>
          </a:p>
          <a:p>
            <a:pPr lvl="1"/>
            <a:r>
              <a:rPr lang="en-US" dirty="0"/>
              <a:t>Syntax:</a:t>
            </a:r>
          </a:p>
          <a:p>
            <a:pPr lvl="2"/>
            <a:r>
              <a:rPr lang="en-US" dirty="0"/>
              <a:t>visibility </a:t>
            </a:r>
            <a:r>
              <a:rPr lang="en-US" dirty="0" err="1"/>
              <a:t>returnType</a:t>
            </a:r>
            <a:r>
              <a:rPr lang="en-US" dirty="0"/>
              <a:t> </a:t>
            </a:r>
            <a:r>
              <a:rPr lang="en-US" dirty="0" err="1"/>
              <a:t>methodName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 …) throws ExceptionType1, ExceptioTyep2 …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0EFFB7C-E258-9D4D-AD3F-AABDD2B9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93" y="3171396"/>
            <a:ext cx="7467600" cy="32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60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77CD-5750-A340-B2F3-877679BD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exception handling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5ADC-9978-CE42-B0A6-63725C0B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throw</a:t>
            </a:r>
            <a:r>
              <a:rPr lang="en-US" dirty="0"/>
              <a:t> key word</a:t>
            </a:r>
          </a:p>
          <a:p>
            <a:pPr lvl="1"/>
            <a:r>
              <a:rPr lang="en-US" dirty="0"/>
              <a:t>Indicates throwing of a new exception </a:t>
            </a:r>
          </a:p>
          <a:p>
            <a:pPr lvl="1"/>
            <a:r>
              <a:rPr lang="en-US" dirty="0"/>
              <a:t>When the program crates the exception itself and throws it so that the code called that method to take care/handle the exception afterwards 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9E40D23-6812-4C4B-B814-00E8A4D0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77" y="4216400"/>
            <a:ext cx="72771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6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EE8C-76D5-9D49-B352-CC16C7B8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58801-7F48-9F4B-9FC9-259575E1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</a:t>
            </a:r>
          </a:p>
          <a:p>
            <a:r>
              <a:rPr lang="en-US" dirty="0"/>
              <a:t>Checked / Unchecked exceptions / Error </a:t>
            </a:r>
          </a:p>
          <a:p>
            <a:r>
              <a:rPr lang="en-US" dirty="0"/>
              <a:t>Try-catch block</a:t>
            </a:r>
          </a:p>
          <a:p>
            <a:r>
              <a:rPr lang="en-US" dirty="0"/>
              <a:t>Method exception handling </a:t>
            </a:r>
          </a:p>
          <a:p>
            <a:r>
              <a:rPr lang="en-US" dirty="0"/>
              <a:t>User defined exceptions</a:t>
            </a:r>
          </a:p>
          <a:p>
            <a:r>
              <a:rPr lang="en-US" dirty="0"/>
              <a:t>Facts for the quiz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4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72B8-A671-D64F-80F0-FF6CFBE1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exception handling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4DEE-2E6D-5648-B9DB-91198D0F0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cannot throw an exception without being handled (via throws or via try-catch block)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18C4FB-E91C-D94A-B8AF-9546337E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836" y="3309037"/>
            <a:ext cx="7048500" cy="201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B54319-FF37-534A-93F2-D40B50CC6830}"/>
              </a:ext>
            </a:extLst>
          </p:cNvPr>
          <p:cNvSpPr txBox="1"/>
          <p:nvPr/>
        </p:nvSpPr>
        <p:spPr>
          <a:xfrm>
            <a:off x="9362302" y="3719383"/>
            <a:ext cx="2372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surrounded by try-catch </a:t>
            </a:r>
            <a:br>
              <a:rPr lang="en-US" dirty="0"/>
            </a:br>
            <a:r>
              <a:rPr lang="en-US" dirty="0"/>
              <a:t>or declare </a:t>
            </a:r>
            <a:r>
              <a:rPr lang="en-US" dirty="0" err="1"/>
              <a:t>IOExeption</a:t>
            </a:r>
            <a:r>
              <a:rPr lang="en-US" dirty="0"/>
              <a:t> in method signature via throws key </a:t>
            </a:r>
            <a:r>
              <a:rPr lang="en-US" dirty="0" err="1"/>
              <a:t>workd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0724-B209-C04F-8A5B-A3F9A4F0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52" y="-83309"/>
            <a:ext cx="9601200" cy="1485900"/>
          </a:xfrm>
        </p:spPr>
        <p:txBody>
          <a:bodyPr/>
          <a:lstStyle/>
          <a:p>
            <a:r>
              <a:rPr lang="en-US" dirty="0"/>
              <a:t>Method exception handling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1ACA4-E9BF-EB4F-AA29-A787912A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5168"/>
            <a:ext cx="9601200" cy="4372232"/>
          </a:xfrm>
        </p:spPr>
        <p:txBody>
          <a:bodyPr/>
          <a:lstStyle/>
          <a:p>
            <a:r>
              <a:rPr lang="en-US" dirty="0"/>
              <a:t>When overriding a method </a:t>
            </a:r>
          </a:p>
          <a:p>
            <a:pPr lvl="1"/>
            <a:r>
              <a:rPr lang="en-US" dirty="0"/>
              <a:t>the method is allowed to throw fewer checked exceptions than the original method</a:t>
            </a:r>
          </a:p>
          <a:p>
            <a:pPr lvl="1"/>
            <a:r>
              <a:rPr lang="en-US" dirty="0"/>
              <a:t>The method is allowed to throw same checked exception or a sub-class of that exception (not a parent or different exception)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D5559B2-E10E-0847-8F33-266ED591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99254"/>
            <a:ext cx="6886832" cy="2958413"/>
          </a:xfrm>
          <a:prstGeom prst="rect">
            <a:avLst/>
          </a:prstGeom>
        </p:spPr>
      </p:pic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1D674A7-3709-9048-80F8-5B16C324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462" y="5124451"/>
            <a:ext cx="7075962" cy="1369541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6835ACF-D6B9-2342-894D-C326FA1D505D}"/>
              </a:ext>
            </a:extLst>
          </p:cNvPr>
          <p:cNvGraphicFramePr>
            <a:graphicFrameLocks noGrp="1"/>
          </p:cNvGraphicFramePr>
          <p:nvPr/>
        </p:nvGraphicFramePr>
        <p:xfrm>
          <a:off x="8704790" y="2853272"/>
          <a:ext cx="297732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322">
                  <a:extLst>
                    <a:ext uri="{9D8B030D-6E8A-4147-A177-3AD203B41FA5}">
                      <a16:colId xmlns:a16="http://schemas.microsoft.com/office/drawing/2014/main" val="1754001534"/>
                    </a:ext>
                  </a:extLst>
                </a:gridCol>
              </a:tblGrid>
              <a:tr h="355010">
                <a:tc>
                  <a:txBody>
                    <a:bodyPr/>
                    <a:lstStyle/>
                    <a:p>
                      <a:r>
                        <a:rPr lang="en-US" dirty="0" err="1"/>
                        <a:t>NoStringsProvidedException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987947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81C95A4-2264-DB45-B1BB-AD043B80F783}"/>
              </a:ext>
            </a:extLst>
          </p:cNvPr>
          <p:cNvGraphicFramePr>
            <a:graphicFrameLocks noGrp="1"/>
          </p:cNvGraphicFramePr>
          <p:nvPr/>
        </p:nvGraphicFramePr>
        <p:xfrm>
          <a:off x="8704790" y="3681284"/>
          <a:ext cx="297732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322">
                  <a:extLst>
                    <a:ext uri="{9D8B030D-6E8A-4147-A177-3AD203B41FA5}">
                      <a16:colId xmlns:a16="http://schemas.microsoft.com/office/drawing/2014/main" val="3966664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NoNamesProvidedException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0628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B844B33-1398-2F41-8237-FA0965201FE5}"/>
              </a:ext>
            </a:extLst>
          </p:cNvPr>
          <p:cNvGrpSpPr/>
          <p:nvPr/>
        </p:nvGrpSpPr>
        <p:grpSpPr>
          <a:xfrm>
            <a:off x="10007092" y="3217179"/>
            <a:ext cx="365760" cy="654840"/>
            <a:chOff x="10007092" y="3217179"/>
            <a:chExt cx="365760" cy="6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96CA52-BB1D-4242-A8E7-7227C8858CF1}"/>
                    </a:ext>
                  </a:extLst>
                </p14:cNvPr>
                <p14:cNvContentPartPr/>
                <p14:nvPr/>
              </p14:nvContentPartPr>
              <p14:xfrm>
                <a:off x="10128052" y="3231219"/>
                <a:ext cx="2520" cy="64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96CA52-BB1D-4242-A8E7-7227C8858C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19412" y="3222219"/>
                  <a:ext cx="2016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8D6A05-4156-AE42-9E32-0B1641FF3C82}"/>
                    </a:ext>
                  </a:extLst>
                </p14:cNvPr>
                <p14:cNvContentPartPr/>
                <p14:nvPr/>
              </p14:nvContentPartPr>
              <p14:xfrm>
                <a:off x="10007092" y="3217179"/>
                <a:ext cx="365760" cy="28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8D6A05-4156-AE42-9E32-0B1641FF3C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98452" y="3208539"/>
                  <a:ext cx="383400" cy="30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981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8D89E-6299-CC4B-8375-85F5D8B0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B768-AC5A-FF45-9357-F2026A5A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extending </a:t>
            </a:r>
            <a:r>
              <a:rPr lang="en-GB" dirty="0"/>
              <a:t>Throwable or any class sub-class of Throwable</a:t>
            </a:r>
            <a:r>
              <a:rPr lang="en-US" dirty="0"/>
              <a:t> </a:t>
            </a:r>
          </a:p>
          <a:p>
            <a:r>
              <a:rPr lang="en-US" dirty="0"/>
              <a:t>For checked exception we needs to extend </a:t>
            </a:r>
            <a:r>
              <a:rPr lang="en-US" b="1" i="1" dirty="0"/>
              <a:t>Exception</a:t>
            </a:r>
            <a:r>
              <a:rPr lang="en-US" dirty="0"/>
              <a:t> class</a:t>
            </a:r>
          </a:p>
          <a:p>
            <a:r>
              <a:rPr lang="en-US" dirty="0"/>
              <a:t>For unchecked exception we needs to extend </a:t>
            </a:r>
            <a:r>
              <a:rPr lang="en-US" b="1" dirty="0" err="1"/>
              <a:t>RuntimeException</a:t>
            </a:r>
            <a:r>
              <a:rPr lang="en-US" dirty="0"/>
              <a:t> class </a:t>
            </a:r>
          </a:p>
        </p:txBody>
      </p:sp>
    </p:spTree>
    <p:extLst>
      <p:ext uri="{BB962C8B-B14F-4D97-AF65-F5344CB8AC3E}">
        <p14:creationId xmlns:p14="http://schemas.microsoft.com/office/powerpoint/2010/main" val="11212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CE90-78EB-F44B-9716-B9D6E096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Exceptions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CD6E08-FA8B-1C4C-9E17-0B191C545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501" y="2272785"/>
            <a:ext cx="7861300" cy="3187700"/>
          </a:xfrm>
        </p:spPr>
      </p:pic>
    </p:spTree>
    <p:extLst>
      <p:ext uri="{BB962C8B-B14F-4D97-AF65-F5344CB8AC3E}">
        <p14:creationId xmlns:p14="http://schemas.microsoft.com/office/powerpoint/2010/main" val="1544840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053EA-4F3C-CA40-BC7E-9E33D219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Exception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5F076-FC32-294E-A1E7-E9FD5363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923182"/>
            <a:ext cx="10515600" cy="5011636"/>
          </a:xfrm>
        </p:spPr>
        <p:txBody>
          <a:bodyPr/>
          <a:lstStyle/>
          <a:p>
            <a:r>
              <a:rPr lang="en-GB" b="1" dirty="0" err="1"/>
              <a:t>ArithmeticException</a:t>
            </a:r>
            <a:r>
              <a:rPr lang="en-GB" b="1" dirty="0"/>
              <a:t> </a:t>
            </a:r>
            <a:endParaRPr lang="en-GB" dirty="0"/>
          </a:p>
          <a:p>
            <a:pPr lvl="1"/>
            <a:r>
              <a:rPr lang="en-US" dirty="0"/>
              <a:t>When try to divide by zero  (e.g. int a = 30/0;)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GB" b="1" dirty="0" err="1"/>
              <a:t>ArrayIndexOutOfBoundsException</a:t>
            </a:r>
            <a:r>
              <a:rPr lang="en-GB" b="1" dirty="0"/>
              <a:t> </a:t>
            </a:r>
          </a:p>
          <a:p>
            <a:pPr lvl="1"/>
            <a:r>
              <a:rPr lang="en-GB" dirty="0"/>
              <a:t>When index array out of bounds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 err="1"/>
              <a:t>ClassCastException</a:t>
            </a:r>
            <a:r>
              <a:rPr lang="en-GB" b="1" dirty="0"/>
              <a:t> </a:t>
            </a:r>
          </a:p>
          <a:p>
            <a:pPr lvl="1"/>
            <a:r>
              <a:rPr lang="en-GB" dirty="0"/>
              <a:t>When a cast an exception to a subclass of which it is not an instance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 err="1"/>
              <a:t>IllegalArgumentException</a:t>
            </a:r>
            <a:r>
              <a:rPr lang="en-GB" b="1" dirty="0"/>
              <a:t> </a:t>
            </a:r>
          </a:p>
          <a:p>
            <a:pPr lvl="1"/>
            <a:r>
              <a:rPr lang="en-GB" b="1" dirty="0"/>
              <a:t>For illegal argument </a:t>
            </a:r>
            <a:endParaRPr lang="en-GB" dirty="0"/>
          </a:p>
          <a:p>
            <a:r>
              <a:rPr lang="en-GB" b="1" dirty="0" err="1"/>
              <a:t>NullPointerException</a:t>
            </a:r>
            <a:r>
              <a:rPr lang="en-GB" b="1" dirty="0"/>
              <a:t> </a:t>
            </a:r>
          </a:p>
          <a:p>
            <a:pPr lvl="1"/>
            <a:r>
              <a:rPr lang="en-GB" b="1" dirty="0"/>
              <a:t>when ref needs to be </a:t>
            </a:r>
            <a:r>
              <a:rPr lang="en-GB" b="1" dirty="0" err="1"/>
              <a:t>initlaized</a:t>
            </a:r>
            <a:r>
              <a:rPr lang="en-GB" b="1" dirty="0"/>
              <a:t> but it is null </a:t>
            </a:r>
            <a:endParaRPr lang="en-GB" dirty="0"/>
          </a:p>
          <a:p>
            <a:r>
              <a:rPr lang="en-GB" b="1" dirty="0" err="1"/>
              <a:t>NumberFormatException</a:t>
            </a:r>
            <a:r>
              <a:rPr lang="en-GB" b="1" dirty="0"/>
              <a:t> 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48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BCB1-3293-6A49-B580-65C98712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DB79F-1676-714D-B1FB-2EDBA2D0E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Javaexception_9</a:t>
            </a:r>
          </a:p>
          <a:p>
            <a:r>
              <a:rPr lang="en-US" dirty="0"/>
              <a:t>Exercise: Open project exercises_exceptions_9 and go to class </a:t>
            </a:r>
            <a:r>
              <a:rPr lang="en-US" dirty="0" err="1"/>
              <a:t>BankAccount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0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9C16-020B-A844-AD30-86ED603F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for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64151-A9C7-2547-9841-84038CCAD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Difference between checked and unchecked exceptions</a:t>
            </a:r>
          </a:p>
          <a:p>
            <a:pPr lvl="1"/>
            <a:r>
              <a:rPr lang="en-US" dirty="0"/>
              <a:t>Unchecked also known as runtime exceptions – subclass of </a:t>
            </a:r>
            <a:r>
              <a:rPr lang="en-US" dirty="0" err="1"/>
              <a:t>RuntimeException</a:t>
            </a:r>
            <a:endParaRPr lang="en-US" dirty="0"/>
          </a:p>
          <a:p>
            <a:pPr lvl="1"/>
            <a:r>
              <a:rPr lang="en-US" dirty="0"/>
              <a:t>All other exceptions sub-class of Exceptions are checked exceptions </a:t>
            </a:r>
          </a:p>
          <a:p>
            <a:endParaRPr lang="en-US" dirty="0"/>
          </a:p>
          <a:p>
            <a:r>
              <a:rPr lang="en-US" dirty="0"/>
              <a:t>Flow of try-catch-finally block</a:t>
            </a:r>
          </a:p>
          <a:p>
            <a:pPr lvl="1"/>
            <a:r>
              <a:rPr lang="en-US" dirty="0"/>
              <a:t>A try MUST have a catch or finally block. No super class appears in an earlier catch block. Finally block is executed at all time (expect when. There is Error)</a:t>
            </a:r>
          </a:p>
          <a:p>
            <a:endParaRPr lang="en-US" dirty="0"/>
          </a:p>
          <a:p>
            <a:r>
              <a:rPr lang="en-US" dirty="0"/>
              <a:t>Sequence of declaration of try-catch-finally </a:t>
            </a:r>
          </a:p>
          <a:p>
            <a:pPr lvl="1"/>
            <a:r>
              <a:rPr lang="en-US" dirty="0"/>
              <a:t>first declare catch then finally (NOT vs)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56242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75EA-55D7-4D46-9C40-379803EA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E8131-2119-964C-9C8F-7CFDE7444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System.exit</a:t>
            </a:r>
            <a:r>
              <a:rPr lang="en-US" dirty="0"/>
              <a:t>(0); we don’t go though finally block</a:t>
            </a:r>
          </a:p>
          <a:p>
            <a:endParaRPr lang="en-US" dirty="0"/>
          </a:p>
          <a:p>
            <a:r>
              <a:rPr lang="en-US" dirty="0"/>
              <a:t>Exception is thrown by a programmer or by JVM: e.g. </a:t>
            </a:r>
            <a:r>
              <a:rPr lang="en-US" dirty="0" err="1"/>
              <a:t>IllegalArgument</a:t>
            </a:r>
            <a:r>
              <a:rPr lang="en-US" dirty="0"/>
              <a:t> is by programmer, </a:t>
            </a:r>
            <a:r>
              <a:rPr lang="en-US" dirty="0" err="1"/>
              <a:t>NullPointerExcetpion</a:t>
            </a:r>
            <a:r>
              <a:rPr lang="en-US" dirty="0"/>
              <a:t> is by JVM</a:t>
            </a:r>
          </a:p>
          <a:p>
            <a:endParaRPr lang="en-US" dirty="0"/>
          </a:p>
          <a:p>
            <a:r>
              <a:rPr lang="en-US" dirty="0"/>
              <a:t>Declare methods throwing exception: throws is used in method declaration, throw to crate and throw new exception</a:t>
            </a:r>
          </a:p>
          <a:p>
            <a:endParaRPr lang="en-US" dirty="0"/>
          </a:p>
          <a:p>
            <a:r>
              <a:rPr lang="en-US" dirty="0"/>
              <a:t>Throw vs throws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5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C2AF-8E0E-6942-AF38-9B836268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for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8172-2221-6E4C-B778-7BBF89B2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Overiding</a:t>
            </a:r>
            <a:r>
              <a:rPr lang="en-GB" dirty="0"/>
              <a:t> about exceptions rules: according to overriding rules, if super class / interface method declares to throw a checked exception, then overriding method of sub class / implementer class has following options:</a:t>
            </a:r>
          </a:p>
          <a:p>
            <a:pPr lvl="1"/>
            <a:r>
              <a:rPr lang="en-GB" dirty="0"/>
              <a:t>May not declare to throw any checked exception,</a:t>
            </a:r>
          </a:p>
          <a:p>
            <a:pPr lvl="1"/>
            <a:r>
              <a:rPr lang="en-GB" dirty="0"/>
              <a:t>May declare to throw the same checked exception thrown by super class / interface method,</a:t>
            </a:r>
          </a:p>
          <a:p>
            <a:pPr lvl="1"/>
            <a:r>
              <a:rPr lang="en-GB" dirty="0"/>
              <a:t>May declare to throw the sub class of the exception thrown by super class / interface method,</a:t>
            </a:r>
          </a:p>
          <a:p>
            <a:pPr lvl="1"/>
            <a:r>
              <a:rPr lang="en-GB" dirty="0"/>
              <a:t>Cannot declare to throw the super class of the exception thrown by super class / interface method</a:t>
            </a:r>
          </a:p>
          <a:p>
            <a:r>
              <a:rPr lang="en-US" dirty="0"/>
              <a:t>Any other?</a:t>
            </a:r>
          </a:p>
        </p:txBody>
      </p:sp>
    </p:spTree>
    <p:extLst>
      <p:ext uri="{BB962C8B-B14F-4D97-AF65-F5344CB8AC3E}">
        <p14:creationId xmlns:p14="http://schemas.microsoft.com/office/powerpoint/2010/main" val="1122576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216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985B-E4D4-0F44-9E2F-1690ED78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112E3-846F-2C47-B94A-3B2DC67A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problem that arises during the execution of a program</a:t>
            </a:r>
          </a:p>
          <a:p>
            <a:r>
              <a:rPr lang="en-GB" dirty="0"/>
              <a:t>When an </a:t>
            </a:r>
            <a:r>
              <a:rPr lang="en-GB" b="1" dirty="0"/>
              <a:t>Exception</a:t>
            </a:r>
            <a:r>
              <a:rPr lang="en-GB" dirty="0"/>
              <a:t> occurs the normal flow of the program is disrupted</a:t>
            </a:r>
          </a:p>
          <a:p>
            <a:r>
              <a:rPr lang="en-GB" dirty="0"/>
              <a:t>  When an </a:t>
            </a:r>
            <a:r>
              <a:rPr lang="en-GB" b="1" dirty="0"/>
              <a:t>Exception</a:t>
            </a:r>
            <a:r>
              <a:rPr lang="en-GB" dirty="0"/>
              <a:t> occurs  the program/Application terminates abnormally</a:t>
            </a:r>
          </a:p>
          <a:p>
            <a:r>
              <a:rPr lang="en-GB" dirty="0"/>
              <a:t>Example of exceptions use cases: </a:t>
            </a:r>
          </a:p>
          <a:p>
            <a:pPr lvl="1"/>
            <a:r>
              <a:rPr lang="en-GB" dirty="0"/>
              <a:t>File is not found when trying to open a file for reading </a:t>
            </a:r>
          </a:p>
          <a:p>
            <a:pPr lvl="1"/>
            <a:r>
              <a:rPr lang="en-GB" dirty="0"/>
              <a:t>A user has enter an invalid number </a:t>
            </a:r>
          </a:p>
          <a:p>
            <a:pPr lvl="1"/>
            <a:r>
              <a:rPr lang="en-GB" dirty="0"/>
              <a:t>A communication fail when trying to establish a connection</a:t>
            </a:r>
          </a:p>
          <a:p>
            <a:pPr lvl="1"/>
            <a:r>
              <a:rPr lang="en-GB" dirty="0"/>
              <a:t>And many others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70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3029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01F6-884E-DF4D-B211-C3980A09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Checked / Unchecked exceptions / Error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D2D8-4050-FC41-8684-44D89C46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Checked exceptions</a:t>
            </a:r>
          </a:p>
          <a:p>
            <a:pPr lvl="1"/>
            <a:r>
              <a:rPr lang="en-US" dirty="0"/>
              <a:t>Means that the program should handle these exceptions. Means they cannot be ignored</a:t>
            </a:r>
          </a:p>
          <a:p>
            <a:pPr marL="530352" lvl="1" indent="0">
              <a:buNone/>
            </a:pPr>
            <a:endParaRPr lang="en-US" dirty="0"/>
          </a:p>
          <a:p>
            <a:pPr lvl="1"/>
            <a:r>
              <a:rPr lang="en-GB" i="0" dirty="0"/>
              <a:t>It is checked (notified) by the compiler at compilation-time</a:t>
            </a:r>
            <a:endParaRPr lang="en-US" i="0" dirty="0"/>
          </a:p>
          <a:p>
            <a:pPr marL="987552" lvl="2" indent="0">
              <a:buNone/>
            </a:pPr>
            <a:r>
              <a:rPr lang="en-GB" dirty="0"/>
              <a:t>E.g. next is compiled time erroring: </a:t>
            </a:r>
          </a:p>
          <a:p>
            <a:pPr marL="987552" lvl="2" indent="0">
              <a:buNone/>
            </a:pPr>
            <a:r>
              <a:rPr lang="en-GB" dirty="0" err="1"/>
              <a:t>FileInputStream</a:t>
            </a:r>
            <a:r>
              <a:rPr lang="en-GB" dirty="0"/>
              <a:t> </a:t>
            </a:r>
            <a:r>
              <a:rPr lang="en-GB" dirty="0" err="1"/>
              <a:t>fis</a:t>
            </a:r>
            <a:r>
              <a:rPr lang="en-GB" dirty="0"/>
              <a:t> = new </a:t>
            </a:r>
            <a:r>
              <a:rPr lang="en-GB" dirty="0" err="1"/>
              <a:t>FileInputStream</a:t>
            </a:r>
            <a:r>
              <a:rPr lang="en-GB" dirty="0"/>
              <a:t>("B:/</a:t>
            </a:r>
            <a:r>
              <a:rPr lang="en-GB" dirty="0" err="1"/>
              <a:t>myfile.txt</a:t>
            </a:r>
            <a:r>
              <a:rPr lang="en-GB" dirty="0"/>
              <a:t>"); </a:t>
            </a:r>
            <a:endParaRPr lang="en-US" dirty="0"/>
          </a:p>
          <a:p>
            <a:pPr marL="530352" lvl="1" indent="0">
              <a:buNone/>
            </a:pPr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F16B9-F6FE-C441-93DB-0D72A9DF0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24" y="4918489"/>
            <a:ext cx="89027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6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E450-A69D-024C-AE17-EC532E80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Checked / Unchecked exceptions / Error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8818F-29ED-614E-9FDA-B4E54DEE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Unchecked exceptions</a:t>
            </a:r>
          </a:p>
          <a:p>
            <a:pPr lvl="1"/>
            <a:r>
              <a:rPr lang="en-US" dirty="0"/>
              <a:t>Occurs on time of execution / running of the program </a:t>
            </a:r>
          </a:p>
          <a:p>
            <a:pPr lvl="1"/>
            <a:r>
              <a:rPr lang="en-US" dirty="0"/>
              <a:t>It does not be formed to be checked/handle at the time of writing the code </a:t>
            </a:r>
          </a:p>
          <a:p>
            <a:pPr lvl="1"/>
            <a:r>
              <a:rPr lang="en-US" dirty="0"/>
              <a:t>All unchecked exceptions are sub-class of </a:t>
            </a:r>
            <a:r>
              <a:rPr lang="en-US" b="1" dirty="0" err="1"/>
              <a:t>RuntimeException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E.g. when we are trying to access an non existing index in an array: </a:t>
            </a:r>
          </a:p>
          <a:p>
            <a:pPr marL="530352" lvl="1" indent="0">
              <a:buNone/>
            </a:pPr>
            <a:endParaRPr lang="en-US" dirty="0"/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210C0-0D22-A84A-9FED-A39A2349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678" y="4343125"/>
            <a:ext cx="68072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1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085F-E7EB-974E-8E9B-271DD8E2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Checked / Unchecked exceptions / Error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6961-3F1D-4241-82A2-7F58A8C5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Errors:</a:t>
            </a:r>
          </a:p>
          <a:p>
            <a:pPr lvl="1"/>
            <a:r>
              <a:rPr lang="en-US" dirty="0"/>
              <a:t>These are edge case scenarios when java program cannot handle the execution, but they are not depended on the user/programmers source code</a:t>
            </a:r>
          </a:p>
          <a:p>
            <a:pPr lvl="1"/>
            <a:r>
              <a:rPr lang="en-US" dirty="0"/>
              <a:t>E.g. out of memory error – when the memory is full or stack overflow error </a:t>
            </a:r>
          </a:p>
        </p:txBody>
      </p:sp>
    </p:spTree>
    <p:extLst>
      <p:ext uri="{BB962C8B-B14F-4D97-AF65-F5344CB8AC3E}">
        <p14:creationId xmlns:p14="http://schemas.microsoft.com/office/powerpoint/2010/main" val="22986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61E8-56F5-8B42-8235-76583C45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Checked / Unchecked exceptions / Error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7731451-5071-FD43-A761-1F675388D1C9}"/>
              </a:ext>
            </a:extLst>
          </p:cNvPr>
          <p:cNvGraphicFramePr>
            <a:graphicFrameLocks noGrp="1"/>
          </p:cNvGraphicFramePr>
          <p:nvPr/>
        </p:nvGraphicFramePr>
        <p:xfrm>
          <a:off x="4496904" y="2485997"/>
          <a:ext cx="2490304" cy="41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304">
                  <a:extLst>
                    <a:ext uri="{9D8B030D-6E8A-4147-A177-3AD203B41FA5}">
                      <a16:colId xmlns:a16="http://schemas.microsoft.com/office/drawing/2014/main" val="2812846421"/>
                    </a:ext>
                  </a:extLst>
                </a:gridCol>
              </a:tblGrid>
              <a:tr h="41402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1344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74CC357-A748-C442-AB63-3FBDF24A14A9}"/>
              </a:ext>
            </a:extLst>
          </p:cNvPr>
          <p:cNvGraphicFramePr>
            <a:graphicFrameLocks noGrp="1"/>
          </p:cNvGraphicFramePr>
          <p:nvPr/>
        </p:nvGraphicFramePr>
        <p:xfrm>
          <a:off x="4496904" y="3437725"/>
          <a:ext cx="24903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304">
                  <a:extLst>
                    <a:ext uri="{9D8B030D-6E8A-4147-A177-3AD203B41FA5}">
                      <a16:colId xmlns:a16="http://schemas.microsoft.com/office/drawing/2014/main" val="2924381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Throwlable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84874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FB92C8F-D90D-5B45-A513-A483F7063742}"/>
              </a:ext>
            </a:extLst>
          </p:cNvPr>
          <p:cNvGraphicFramePr>
            <a:graphicFrameLocks noGrp="1"/>
          </p:cNvGraphicFramePr>
          <p:nvPr/>
        </p:nvGraphicFramePr>
        <p:xfrm>
          <a:off x="1461053" y="4500881"/>
          <a:ext cx="22462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244">
                  <a:extLst>
                    <a:ext uri="{9D8B030D-6E8A-4147-A177-3AD203B41FA5}">
                      <a16:colId xmlns:a16="http://schemas.microsoft.com/office/drawing/2014/main" val="90261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144344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36F7962-3FDC-734E-A5FC-52E0B8CE1D30}"/>
              </a:ext>
            </a:extLst>
          </p:cNvPr>
          <p:cNvGraphicFramePr>
            <a:graphicFrameLocks noGrp="1"/>
          </p:cNvGraphicFramePr>
          <p:nvPr/>
        </p:nvGraphicFramePr>
        <p:xfrm>
          <a:off x="6504608" y="4346273"/>
          <a:ext cx="286799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991">
                  <a:extLst>
                    <a:ext uri="{9D8B030D-6E8A-4147-A177-3AD203B41FA5}">
                      <a16:colId xmlns:a16="http://schemas.microsoft.com/office/drawing/2014/main" val="887437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519593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E91BB4B-ECDB-7F4F-93A8-FF6DD0B28743}"/>
              </a:ext>
            </a:extLst>
          </p:cNvPr>
          <p:cNvGraphicFramePr>
            <a:graphicFrameLocks noGrp="1"/>
          </p:cNvGraphicFramePr>
          <p:nvPr/>
        </p:nvGraphicFramePr>
        <p:xfrm>
          <a:off x="4811091" y="5428329"/>
          <a:ext cx="25698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817">
                  <a:extLst>
                    <a:ext uri="{9D8B030D-6E8A-4147-A177-3AD203B41FA5}">
                      <a16:colId xmlns:a16="http://schemas.microsoft.com/office/drawing/2014/main" val="658075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RuntimeException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260742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9E2EBE6-CAD6-C043-92F4-A0437A6556A3}"/>
              </a:ext>
            </a:extLst>
          </p:cNvPr>
          <p:cNvGraphicFramePr>
            <a:graphicFrameLocks noGrp="1"/>
          </p:cNvGraphicFramePr>
          <p:nvPr/>
        </p:nvGraphicFramePr>
        <p:xfrm>
          <a:off x="8641522" y="5428329"/>
          <a:ext cx="2540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321667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Other checked exception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8409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3F18A3-57E9-2D4C-802C-6E449BB0976A}"/>
                  </a:ext>
                </a:extLst>
              </p14:cNvPr>
              <p14:cNvContentPartPr/>
              <p14:nvPr/>
            </p14:nvContentPartPr>
            <p14:xfrm>
              <a:off x="5586292" y="2915499"/>
              <a:ext cx="286560" cy="514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3F18A3-57E9-2D4C-802C-6E449BB097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7292" y="2906859"/>
                <a:ext cx="3042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BF35D73-A711-4F43-9C1E-2C2196DF3F83}"/>
                  </a:ext>
                </a:extLst>
              </p14:cNvPr>
              <p14:cNvContentPartPr/>
              <p14:nvPr/>
            </p14:nvContentPartPr>
            <p14:xfrm>
              <a:off x="6263812" y="3821259"/>
              <a:ext cx="1065600" cy="582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BF35D73-A711-4F43-9C1E-2C2196DF3F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4812" y="3812259"/>
                <a:ext cx="1083240" cy="60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A55C0E0-8288-4A45-AEAA-41D6A34F8C16}"/>
              </a:ext>
            </a:extLst>
          </p:cNvPr>
          <p:cNvGrpSpPr/>
          <p:nvPr/>
        </p:nvGrpSpPr>
        <p:grpSpPr>
          <a:xfrm>
            <a:off x="2725372" y="3845019"/>
            <a:ext cx="4862160" cy="1583280"/>
            <a:chOff x="2725372" y="3845019"/>
            <a:chExt cx="4862160" cy="15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10E065-D389-7F48-88D3-92963BD4FB8B}"/>
                    </a:ext>
                  </a:extLst>
                </p14:cNvPr>
                <p14:cNvContentPartPr/>
                <p14:nvPr/>
              </p14:nvContentPartPr>
              <p14:xfrm>
                <a:off x="2725372" y="3845019"/>
                <a:ext cx="2982240" cy="73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10E065-D389-7F48-88D3-92963BD4FB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16732" y="3836379"/>
                  <a:ext cx="299988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E562847-2125-4C40-9228-CB9DFB6A0976}"/>
                    </a:ext>
                  </a:extLst>
                </p14:cNvPr>
                <p14:cNvContentPartPr/>
                <p14:nvPr/>
              </p14:nvContentPartPr>
              <p14:xfrm>
                <a:off x="6453172" y="4765539"/>
                <a:ext cx="1134360" cy="662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E562847-2125-4C40-9228-CB9DFB6A09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44172" y="4756539"/>
                  <a:ext cx="1152000" cy="68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5F51A03-F4AA-664D-A657-555CEBD44CD0}"/>
                  </a:ext>
                </a:extLst>
              </p14:cNvPr>
              <p14:cNvContentPartPr/>
              <p14:nvPr/>
            </p14:nvContentPartPr>
            <p14:xfrm>
              <a:off x="8367652" y="4755099"/>
              <a:ext cx="1019880" cy="686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5F51A03-F4AA-664D-A657-555CEBD44C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59012" y="4746099"/>
                <a:ext cx="1037520" cy="704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9BB5C2D-4566-7E4A-9EE3-CBAE9B85D0B5}"/>
              </a:ext>
            </a:extLst>
          </p:cNvPr>
          <p:cNvSpPr txBox="1"/>
          <p:nvPr/>
        </p:nvSpPr>
        <p:spPr>
          <a:xfrm>
            <a:off x="4216492" y="5954043"/>
            <a:ext cx="349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sub-</a:t>
            </a:r>
            <a:r>
              <a:rPr lang="en-US" dirty="0" err="1"/>
              <a:t>cass</a:t>
            </a:r>
            <a:r>
              <a:rPr lang="en-US" dirty="0"/>
              <a:t> of </a:t>
            </a:r>
            <a:r>
              <a:rPr lang="en-US" dirty="0" err="1"/>
              <a:t>runtimeException</a:t>
            </a:r>
            <a:r>
              <a:rPr lang="en-US" dirty="0"/>
              <a:t> </a:t>
            </a:r>
          </a:p>
          <a:p>
            <a:r>
              <a:rPr lang="en-US" dirty="0"/>
              <a:t>is unchecked exception</a:t>
            </a:r>
          </a:p>
        </p:txBody>
      </p:sp>
    </p:spTree>
    <p:extLst>
      <p:ext uri="{BB962C8B-B14F-4D97-AF65-F5344CB8AC3E}">
        <p14:creationId xmlns:p14="http://schemas.microsoft.com/office/powerpoint/2010/main" val="315338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FBB0-EB46-3241-87FB-A3DD6762C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Checked / Unchecked exceptions / Error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5D7EA5-AD53-D848-AD62-1B8CFE3E4D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743399"/>
              </p:ext>
            </p:extLst>
          </p:nvPr>
        </p:nvGraphicFramePr>
        <p:xfrm>
          <a:off x="838200" y="1162050"/>
          <a:ext cx="10515600" cy="387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480985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812464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814942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822081"/>
                    </a:ext>
                  </a:extLst>
                </a:gridCol>
              </a:tblGrid>
              <a:tr h="969962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to recognize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 to program to catch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program required to handle or declare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292595"/>
                  </a:ext>
                </a:extLst>
              </a:tr>
              <a:tr h="969962">
                <a:tc>
                  <a:txBody>
                    <a:bodyPr/>
                    <a:lstStyle/>
                    <a:p>
                      <a:r>
                        <a:rPr lang="en-US" dirty="0"/>
                        <a:t>Unchecked exception / Runtime exception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Subclass of </a:t>
                      </a:r>
                      <a:r>
                        <a:rPr lang="en-US" dirty="0" err="1"/>
                        <a:t>RuntimeException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9310"/>
                  </a:ext>
                </a:extLst>
              </a:tr>
              <a:tr h="969962">
                <a:tc>
                  <a:txBody>
                    <a:bodyPr/>
                    <a:lstStyle/>
                    <a:p>
                      <a:r>
                        <a:rPr lang="en-US" dirty="0"/>
                        <a:t>Checked exception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Subclass of Exception BUT not subclass of </a:t>
                      </a:r>
                      <a:r>
                        <a:rPr lang="en-US" dirty="0" err="1"/>
                        <a:t>RuntimeException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46734"/>
                  </a:ext>
                </a:extLst>
              </a:tr>
              <a:tr h="969962"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Subclass of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575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06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77A3-EAA9-634C-A2D8-3E3A0738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Checked / Unchecked exceptions / Error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761B6-AFA4-1C43-9884-130111615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methods of </a:t>
            </a:r>
            <a:r>
              <a:rPr lang="en-US" dirty="0" err="1"/>
              <a:t>Throwlable</a:t>
            </a:r>
            <a:r>
              <a:rPr lang="en-US" dirty="0"/>
              <a:t> class</a:t>
            </a:r>
          </a:p>
          <a:p>
            <a:pPr lvl="1"/>
            <a:r>
              <a:rPr lang="en-GB" b="1" dirty="0"/>
              <a:t>public String </a:t>
            </a:r>
            <a:r>
              <a:rPr lang="en-GB" b="1" dirty="0" err="1"/>
              <a:t>getMessage</a:t>
            </a:r>
            <a:r>
              <a:rPr lang="en-GB" b="1" dirty="0"/>
              <a:t>()</a:t>
            </a:r>
            <a:endParaRPr lang="en-GB" dirty="0"/>
          </a:p>
          <a:p>
            <a:pPr lvl="1"/>
            <a:r>
              <a:rPr lang="en-GB" b="1" dirty="0"/>
              <a:t>public Throwable </a:t>
            </a:r>
            <a:r>
              <a:rPr lang="en-GB" b="1" dirty="0" err="1"/>
              <a:t>getCause</a:t>
            </a:r>
            <a:r>
              <a:rPr lang="en-GB" b="1" dirty="0"/>
              <a:t>()</a:t>
            </a:r>
            <a:endParaRPr lang="en-GB" dirty="0"/>
          </a:p>
          <a:p>
            <a:pPr lvl="1"/>
            <a:r>
              <a:rPr lang="en-GB" b="1" dirty="0"/>
              <a:t>public void </a:t>
            </a:r>
            <a:r>
              <a:rPr lang="en-GB" b="1" dirty="0" err="1"/>
              <a:t>printStackTrace</a:t>
            </a:r>
            <a:r>
              <a:rPr lang="en-GB" b="1" dirty="0"/>
              <a:t>()</a:t>
            </a:r>
            <a:endParaRPr lang="en-GB" dirty="0"/>
          </a:p>
          <a:p>
            <a:pPr lvl="1"/>
            <a:r>
              <a:rPr lang="en-GB" b="1" dirty="0"/>
              <a:t>public </a:t>
            </a:r>
            <a:r>
              <a:rPr lang="en-GB" b="1" dirty="0" err="1"/>
              <a:t>StackTraceElement</a:t>
            </a:r>
            <a:r>
              <a:rPr lang="en-GB" b="1" dirty="0"/>
              <a:t> [] </a:t>
            </a:r>
            <a:r>
              <a:rPr lang="en-GB" b="1" dirty="0" err="1"/>
              <a:t>getStackTrace</a:t>
            </a:r>
            <a:r>
              <a:rPr lang="en-GB" b="1" dirty="0"/>
              <a:t>()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83460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Props1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1250</Words>
  <Application>Microsoft Macintosh PowerPoint</Application>
  <PresentationFormat>Widescreen</PresentationFormat>
  <Paragraphs>192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Bg_NewHoriozons_Template</vt:lpstr>
      <vt:lpstr>Exception  handlining </vt:lpstr>
      <vt:lpstr>Content</vt:lpstr>
      <vt:lpstr>Exception</vt:lpstr>
      <vt:lpstr>Checked / Unchecked exceptions / Error  </vt:lpstr>
      <vt:lpstr>Checked / Unchecked exceptions / Error  </vt:lpstr>
      <vt:lpstr>Checked / Unchecked exceptions / Error  </vt:lpstr>
      <vt:lpstr>Checked / Unchecked exceptions / Error  </vt:lpstr>
      <vt:lpstr>Checked / Unchecked exceptions / Error  </vt:lpstr>
      <vt:lpstr>Checked / Unchecked exceptions / Error  </vt:lpstr>
      <vt:lpstr>Try-catch block</vt:lpstr>
      <vt:lpstr>Try-catch block</vt:lpstr>
      <vt:lpstr>Try-catch block</vt:lpstr>
      <vt:lpstr>Try-catch block</vt:lpstr>
      <vt:lpstr>Try-catch block</vt:lpstr>
      <vt:lpstr>Try-catch block</vt:lpstr>
      <vt:lpstr>Try-catch block</vt:lpstr>
      <vt:lpstr>Try-catch block</vt:lpstr>
      <vt:lpstr>Method exception handling  </vt:lpstr>
      <vt:lpstr>Method exception handling  </vt:lpstr>
      <vt:lpstr>Method exception handling  </vt:lpstr>
      <vt:lpstr>Method exception handling  </vt:lpstr>
      <vt:lpstr>User Defined Exceptions</vt:lpstr>
      <vt:lpstr>User Defined Exceptions</vt:lpstr>
      <vt:lpstr>Common Exception types</vt:lpstr>
      <vt:lpstr>Demo</vt:lpstr>
      <vt:lpstr>Facts for the quiz</vt:lpstr>
      <vt:lpstr>Facts about the quiz</vt:lpstr>
      <vt:lpstr>Facts for the quiz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79</cp:revision>
  <dcterms:created xsi:type="dcterms:W3CDTF">2018-02-13T14:06:57Z</dcterms:created>
  <dcterms:modified xsi:type="dcterms:W3CDTF">2021-12-10T18:17:54Z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